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notesMasterIdLst>
    <p:notesMasterId r:id="rId5"/>
  </p:notesMasterIdLst>
  <p:sldIdLst>
    <p:sldId id="256" r:id="rId4"/>
    <p:sldId id="257" r:id="rId6"/>
    <p:sldId id="259" r:id="rId7"/>
    <p:sldId id="278" r:id="rId8"/>
    <p:sldId id="282" r:id="rId9"/>
    <p:sldId id="277" r:id="rId10"/>
    <p:sldId id="283" r:id="rId11"/>
    <p:sldId id="260" r:id="rId12"/>
    <p:sldId id="302" r:id="rId13"/>
    <p:sldId id="308" r:id="rId14"/>
    <p:sldId id="309" r:id="rId15"/>
    <p:sldId id="310" r:id="rId16"/>
    <p:sldId id="311" r:id="rId17"/>
    <p:sldId id="284" r:id="rId18"/>
    <p:sldId id="276" r:id="rId19"/>
    <p:sldId id="303" r:id="rId20"/>
    <p:sldId id="281" r:id="rId21"/>
  </p:sldIdLst>
  <p:sldSz cx="10801350" cy="6480175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 userDrawn="1">
          <p15:clr>
            <a:srgbClr val="A4A3A4"/>
          </p15:clr>
        </p15:guide>
        <p15:guide id="2" pos="3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33B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5" d="100"/>
          <a:sy n="75" d="100"/>
        </p:scale>
        <p:origin x="1554" y="780"/>
      </p:cViewPr>
      <p:guideLst>
        <p:guide orient="horz" pos="2070"/>
        <p:guide pos="34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29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1562B-A351-4734-9791-4574414C6A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540F9-9DF4-4891-98CF-7DF949A3D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68" y="259508"/>
            <a:ext cx="9721215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0068" y="1512041"/>
            <a:ext cx="9721215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40068" y="6006163"/>
            <a:ext cx="2520315" cy="34500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690461" y="6006163"/>
            <a:ext cx="3420428" cy="34500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740968" y="6006163"/>
            <a:ext cx="2520315" cy="34500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30979" y="259508"/>
            <a:ext cx="2430304" cy="552914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0067" y="259508"/>
            <a:ext cx="7110889" cy="552914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40068" y="6006163"/>
            <a:ext cx="2520315" cy="34500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690461" y="6006163"/>
            <a:ext cx="3420428" cy="34500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740968" y="6006163"/>
            <a:ext cx="2520315" cy="34500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58763"/>
            <a:ext cx="9721850" cy="10810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jpeg"/><Relationship Id="rId6" Type="http://schemas.openxmlformats.org/officeDocument/2006/relationships/tags" Target="../tags/tag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tags" Target="../tags/tag2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49183" y="287759"/>
            <a:ext cx="10052167" cy="6195254"/>
            <a:chOff x="749183" y="287759"/>
            <a:chExt cx="10052167" cy="6195254"/>
          </a:xfrm>
        </p:grpSpPr>
        <p:pic>
          <p:nvPicPr>
            <p:cNvPr id="11" name="Picture 2" descr="F:\未标题-1.png"/>
            <p:cNvPicPr>
              <a:picLocks noChangeAspect="1" noChangeArrowheads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 bwMode="auto">
            <a:xfrm>
              <a:off x="765118" y="3312095"/>
              <a:ext cx="3483429" cy="3170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749183" y="287759"/>
              <a:ext cx="10052167" cy="4089942"/>
              <a:chOff x="749183" y="287759"/>
              <a:chExt cx="10052167" cy="408994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888507" y="3746709"/>
                <a:ext cx="216024" cy="2160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49183" y="287759"/>
                <a:ext cx="79694" cy="4089942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 rot="16200000">
                <a:off x="5756908" y="-4676986"/>
                <a:ext cx="79696" cy="1000918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 rot="16200000">
            <a:off x="5216952" y="-5216949"/>
            <a:ext cx="367458" cy="1080135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84635" y="1915035"/>
            <a:ext cx="697039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5400" b="1" spc="300" dirty="0">
                <a:cs typeface="+mn-ea"/>
                <a:sym typeface="+mn-lt"/>
              </a:rPr>
              <a:t>CREATIVE </a:t>
            </a:r>
            <a:r>
              <a:rPr lang="en-US" altLang="zh-CN" sz="5400" b="1" dirty="0">
                <a:solidFill>
                  <a:srgbClr val="F3D33B"/>
                </a:solidFill>
                <a:cs typeface="+mn-ea"/>
                <a:sym typeface="+mn-lt"/>
              </a:rPr>
              <a:t>CODING</a:t>
            </a:r>
            <a:endParaRPr lang="en-US" altLang="zh-CN" sz="5400" b="1" spc="3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8093" y="3024177"/>
            <a:ext cx="2018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许禾翌</a:t>
            </a:r>
            <a:r>
              <a:rPr lang="en-US" altLang="zh-CN" sz="1400" dirty="0">
                <a:cs typeface="+mn-ea"/>
                <a:sym typeface="+mn-lt"/>
              </a:rPr>
              <a:t> 522432910021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2" name="TextBox 7"/>
          <p:cNvSpPr txBox="1"/>
          <p:nvPr>
            <p:custDataLst>
              <p:tags r:id="rId2"/>
            </p:custDataLst>
          </p:nvPr>
        </p:nvSpPr>
        <p:spPr>
          <a:xfrm>
            <a:off x="1688763" y="3024177"/>
            <a:ext cx="3916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400" dirty="0">
                <a:cs typeface="+mn-ea"/>
                <a:sym typeface="+mn-lt"/>
              </a:rPr>
              <a:t>第三讲：创意编程元素｜平面图形、色彩与文本</a:t>
            </a:r>
            <a:endParaRPr sz="14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79" t="5898" r="979" b="23759"/>
          <a:stretch>
            <a:fillRect/>
          </a:stretch>
        </p:blipFill>
        <p:spPr>
          <a:xfrm>
            <a:off x="504190" y="1511300"/>
            <a:ext cx="9864725" cy="3980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79" t="5898" r="979" b="23759"/>
          <a:stretch>
            <a:fillRect/>
          </a:stretch>
        </p:blipFill>
        <p:spPr>
          <a:xfrm>
            <a:off x="504190" y="1511300"/>
            <a:ext cx="9865360" cy="398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79" t="5898" r="979" b="23759"/>
          <a:stretch>
            <a:fillRect/>
          </a:stretch>
        </p:blipFill>
        <p:spPr>
          <a:xfrm>
            <a:off x="504190" y="1505585"/>
            <a:ext cx="9860915" cy="397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79" t="5898" r="979" b="23759"/>
          <a:stretch>
            <a:fillRect/>
          </a:stretch>
        </p:blipFill>
        <p:spPr>
          <a:xfrm>
            <a:off x="504190" y="1505585"/>
            <a:ext cx="9860915" cy="397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99927"/>
            <a:ext cx="6480795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71933" y="662309"/>
            <a:ext cx="528221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i="1" spc="-300" dirty="0">
                <a:solidFill>
                  <a:schemeClr val="bg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4400" i="1" spc="-300" dirty="0">
              <a:solidFill>
                <a:schemeClr val="bg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3096071"/>
            <a:ext cx="6480796" cy="79208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155" y="3024063"/>
            <a:ext cx="39344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cs typeface="+mn-ea"/>
                <a:sym typeface="+mn-lt"/>
              </a:rPr>
              <a:t>PART </a:t>
            </a:r>
            <a:r>
              <a:rPr lang="en-US" altLang="zh-CN" sz="5400" dirty="0">
                <a:cs typeface="+mn-ea"/>
                <a:sym typeface="+mn-lt"/>
              </a:rPr>
              <a:t>FOUR</a:t>
            </a:r>
            <a:endParaRPr lang="en-US" altLang="zh-CN" sz="54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2549" y="3240087"/>
            <a:ext cx="1914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3D33B"/>
                </a:solidFill>
                <a:cs typeface="+mn-ea"/>
                <a:sym typeface="+mn-lt"/>
              </a:rPr>
              <a:t>截图</a:t>
            </a:r>
            <a:r>
              <a:rPr lang="en-US" altLang="zh-CN" sz="2800" dirty="0">
                <a:solidFill>
                  <a:srgbClr val="F3D33B"/>
                </a:solidFill>
                <a:cs typeface="+mn-ea"/>
                <a:sym typeface="+mn-lt"/>
              </a:rPr>
              <a:t>&amp;</a:t>
            </a:r>
            <a:r>
              <a:rPr lang="zh-CN" altLang="en-US" sz="2800" dirty="0">
                <a:solidFill>
                  <a:srgbClr val="F3D33B"/>
                </a:solidFill>
                <a:cs typeface="+mn-ea"/>
                <a:sym typeface="+mn-lt"/>
              </a:rPr>
              <a:t>视频</a:t>
            </a:r>
            <a:endParaRPr lang="zh-CN" altLang="en-US" sz="28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2803" y="1799927"/>
            <a:ext cx="45719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dir="d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429260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WORK </a:t>
            </a:r>
            <a:r>
              <a:rPr lang="en-US" altLang="zh-CN" sz="4000" dirty="0">
                <a:cs typeface="+mn-ea"/>
                <a:sym typeface="+mn-lt"/>
              </a:rPr>
              <a:t>PICTURES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作品截图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46219" y="782523"/>
            <a:ext cx="233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Works appreciation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-2" y="5760367"/>
            <a:ext cx="8064971" cy="2880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4307" y="1727854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01753" y="1998130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49147" y="0"/>
            <a:ext cx="288032" cy="143988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91927" y="3328054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9373" y="3598330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97007" y="4983499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4453" y="5253775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75637" y="1727219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3083" y="1997495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75637" y="3327419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93083" y="3597695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5637" y="4985404"/>
            <a:ext cx="432085" cy="399625"/>
          </a:xfrm>
          <a:prstGeom prst="rect">
            <a:avLst/>
          </a:prstGeom>
          <a:noFill/>
          <a:ln w="381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93083" y="5255680"/>
            <a:ext cx="330626" cy="3057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4526" t="19546" r="34646" b="20602"/>
          <a:stretch>
            <a:fillRect/>
          </a:stretch>
        </p:blipFill>
        <p:spPr>
          <a:xfrm>
            <a:off x="3025140" y="1367790"/>
            <a:ext cx="1353185" cy="1477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34255" t="19954" r="34531" b="20194"/>
          <a:stretch>
            <a:fillRect/>
          </a:stretch>
        </p:blipFill>
        <p:spPr>
          <a:xfrm>
            <a:off x="3025140" y="2952115"/>
            <a:ext cx="1353185" cy="14592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l="34573" t="19935" r="34443" b="20981"/>
          <a:stretch>
            <a:fillRect/>
          </a:stretch>
        </p:blipFill>
        <p:spPr>
          <a:xfrm>
            <a:off x="3030220" y="4518660"/>
            <a:ext cx="1347470" cy="14458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rcRect l="34255" t="19880" r="34229" b="20204"/>
          <a:stretch>
            <a:fillRect/>
          </a:stretch>
        </p:blipFill>
        <p:spPr>
          <a:xfrm>
            <a:off x="7346315" y="1323340"/>
            <a:ext cx="1475740" cy="15786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rcRect l="34646" t="19546" r="34052" b="21513"/>
          <a:stretch>
            <a:fillRect/>
          </a:stretch>
        </p:blipFill>
        <p:spPr>
          <a:xfrm>
            <a:off x="7346315" y="2952115"/>
            <a:ext cx="1438910" cy="15106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4646" t="19546" r="34646" b="20602"/>
          <a:stretch>
            <a:fillRect/>
          </a:stretch>
        </p:blipFill>
        <p:spPr>
          <a:xfrm>
            <a:off x="7346315" y="4512945"/>
            <a:ext cx="1438910" cy="157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3" grpId="1" animBg="1"/>
      <p:bldP spid="14" grpId="1" animBg="1"/>
      <p:bldP spid="9" grpId="1" animBg="1"/>
      <p:bldP spid="11" grpId="1" animBg="1"/>
      <p:bldP spid="15" grpId="1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349123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WORK </a:t>
            </a:r>
            <a:r>
              <a:rPr lang="en-US" altLang="zh-CN" sz="4000" dirty="0">
                <a:cs typeface="+mn-ea"/>
                <a:sym typeface="+mn-lt"/>
              </a:rPr>
              <a:t>VIDEO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作品视频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46219" y="782523"/>
            <a:ext cx="233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Works appreciation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-2" y="5760367"/>
            <a:ext cx="8064971" cy="28803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49147" y="0"/>
            <a:ext cx="288032" cy="143988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9010" y="4848860"/>
            <a:ext cx="2903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Github</a:t>
            </a:r>
            <a:r>
              <a:rPr lang="zh-CN" altLang="en-US" sz="1200"/>
              <a:t>网址：https://github.com/Hnanana132/Creative-Coding-11.22-Homework</a:t>
            </a:r>
            <a:endParaRPr lang="zh-CN" altLang="en-US" sz="1200"/>
          </a:p>
        </p:txBody>
      </p:sp>
      <p:pic>
        <p:nvPicPr>
          <p:cNvPr id="9" name="11.22 第三讲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4525" y="1367790"/>
            <a:ext cx="3771900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2" grpId="0" bldLvl="0" animBg="1"/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2826028"/>
            <a:ext cx="1728267" cy="86845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2830383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9190" y="316749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谢谢观赏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44291" y="2659374"/>
            <a:ext cx="73629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THANK YOU FOR WATCHING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23356" y="3943324"/>
            <a:ext cx="3937157" cy="15907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2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0350" y="648176"/>
            <a:ext cx="2151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3D33B"/>
                </a:solidFill>
                <a:cs typeface="+mn-ea"/>
                <a:sym typeface="+mn-lt"/>
              </a:rPr>
              <a:t>Contents</a:t>
            </a:r>
            <a:endParaRPr lang="en-US" altLang="zh-CN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-36512" y="-1798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0887" y="1512221"/>
            <a:ext cx="5395576" cy="714618"/>
            <a:chOff x="6288505" y="1538442"/>
            <a:chExt cx="5395576" cy="714618"/>
          </a:xfrm>
        </p:grpSpPr>
        <p:sp>
          <p:nvSpPr>
            <p:cNvPr id="10" name="文本框 9"/>
            <p:cNvSpPr txBox="1"/>
            <p:nvPr>
              <p:custDataLst>
                <p:tags r:id="rId1"/>
              </p:custDataLst>
            </p:nvPr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i="1" dirty="0">
                  <a:cs typeface="+mn-ea"/>
                  <a:sym typeface="+mn-lt"/>
                </a:rPr>
                <a:t>01.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30801" y="1538442"/>
              <a:ext cx="4653280" cy="714618"/>
              <a:chOff x="7030801" y="1538442"/>
              <a:chExt cx="4653280" cy="71461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030801" y="1538442"/>
                <a:ext cx="4653280" cy="714618"/>
                <a:chOff x="7030801" y="1538442"/>
                <a:chExt cx="4653280" cy="714618"/>
              </a:xfrm>
            </p:grpSpPr>
            <p:sp>
              <p:nvSpPr>
                <p:cNvPr id="5" name="文本框 4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7030801" y="1538442"/>
                  <a:ext cx="465328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蒙德里安作品结构设计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文本框 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Structure Design of SOL LEWITT’s Works</a:t>
                  </a:r>
                  <a:endParaRPr lang="zh-CN" altLang="en-US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" name="矩形: 圆角 12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20887" y="2652047"/>
            <a:ext cx="5219623" cy="714618"/>
            <a:chOff x="6288505" y="1538442"/>
            <a:chExt cx="5219623" cy="714618"/>
          </a:xfrm>
        </p:grpSpPr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i="1" dirty="0">
                  <a:cs typeface="+mn-ea"/>
                  <a:sym typeface="+mn-lt"/>
                </a:rPr>
                <a:t>02.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8" name="文本框 7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7030801" y="1538442"/>
                  <a:ext cx="429958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自拟作品目标</a:t>
                  </a:r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及结构设计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21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Self-made Work Goals and Structure Design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" name="矩形: 圆角 19"/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20887" y="3791873"/>
            <a:ext cx="5219623" cy="714618"/>
            <a:chOff x="6288505" y="1538442"/>
            <a:chExt cx="5219623" cy="714618"/>
          </a:xfrm>
        </p:grpSpPr>
        <p:sp>
          <p:nvSpPr>
            <p:cNvPr id="39" name="文本框 38"/>
            <p:cNvSpPr txBox="1"/>
            <p:nvPr>
              <p:custDataLst>
                <p:tags r:id="rId9"/>
              </p:custDataLst>
            </p:nvPr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i="1" dirty="0">
                  <a:cs typeface="+mn-ea"/>
                  <a:sym typeface="+mn-lt"/>
                </a:rPr>
                <a:t>03.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43" name="文本框 42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030801" y="1538442"/>
                  <a:ext cx="336767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代码实现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文本框 43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Code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5" name="矩形: 圆角 26"/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20887" y="4931700"/>
            <a:ext cx="5219623" cy="714618"/>
            <a:chOff x="6288505" y="1538442"/>
            <a:chExt cx="5219623" cy="714618"/>
          </a:xfrm>
        </p:grpSpPr>
        <p:sp>
          <p:nvSpPr>
            <p:cNvPr id="47" name="文本框 46"/>
            <p:cNvSpPr txBox="1"/>
            <p:nvPr>
              <p:custDataLst>
                <p:tags r:id="rId13"/>
              </p:custDataLst>
            </p:nvPr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 i="1" dirty="0">
                  <a:cs typeface="+mn-ea"/>
                  <a:sym typeface="+mn-lt"/>
                </a:rPr>
                <a:t>04.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50" name="文本框 49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7030801" y="1538442"/>
                  <a:ext cx="336767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作品截图</a:t>
                  </a:r>
                  <a:r>
                    <a:rPr lang="en-US" altLang="zh-CN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&amp;</a:t>
                  </a:r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视频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50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Work </a:t>
                  </a:r>
                  <a:r>
                    <a:rPr lang="en-US" altLang="zh-CN" sz="900" spc="300" dirty="0">
                      <a:cs typeface="+mn-ea"/>
                      <a:sym typeface="+mn-lt"/>
                    </a:rPr>
                    <a:t>Pictures&amp;Video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2" name="矩形: 圆角 33"/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99927"/>
            <a:ext cx="6480795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91" y="662309"/>
            <a:ext cx="528221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i="1" spc="-300" dirty="0">
                <a:solidFill>
                  <a:schemeClr val="bg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4400" i="1" spc="-300" dirty="0">
              <a:solidFill>
                <a:schemeClr val="bg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3096071"/>
            <a:ext cx="6480796" cy="79208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155" y="3024063"/>
            <a:ext cx="3706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cs typeface="+mn-ea"/>
                <a:sym typeface="+mn-lt"/>
              </a:rPr>
              <a:t>PART ONE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774" y="3240087"/>
            <a:ext cx="180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spc="400" dirty="0">
                <a:solidFill>
                  <a:srgbClr val="F3D33B"/>
                </a:solidFill>
                <a:cs typeface="+mn-ea"/>
                <a:sym typeface="+mn-lt"/>
              </a:rPr>
              <a:t>蒙德里安</a:t>
            </a:r>
            <a:endParaRPr lang="zh-CN" altLang="en-US" sz="2800" spc="4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2803" y="1799927"/>
            <a:ext cx="45719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dir="d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42824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cs typeface="+mn-ea"/>
                <a:sym typeface="+mn-lt"/>
              </a:rPr>
              <a:t>Piet Cornelies Mondrian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蒙德里安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46219" y="863803"/>
            <a:ext cx="2333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Works appreciation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4890515" y="3287266"/>
            <a:ext cx="416750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solidFill>
                  <a:srgbClr val="F6F6F6"/>
                </a:solidFill>
                <a:cs typeface="+mn-ea"/>
                <a:sym typeface="+mn-lt"/>
              </a:rPr>
              <a:t>Mondrian</a:t>
            </a:r>
            <a:r>
              <a:rPr lang="en-US" altLang="zh-CN" sz="3600" dirty="0">
                <a:solidFill>
                  <a:srgbClr val="F6F6F6"/>
                </a:solidFill>
                <a:cs typeface="+mn-ea"/>
                <a:sym typeface="+mn-lt"/>
              </a:rPr>
              <a:t> SKETCH</a:t>
            </a:r>
            <a:endParaRPr lang="en-US" altLang="zh-CN" sz="3600" dirty="0">
              <a:solidFill>
                <a:srgbClr val="F6F6F6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32123" y="5544343"/>
            <a:ext cx="6297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32435" y="2782570"/>
            <a:ext cx="2611120" cy="2640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rcRect t="19343" b="19647"/>
          <a:stretch>
            <a:fillRect/>
          </a:stretch>
        </p:blipFill>
        <p:spPr>
          <a:xfrm>
            <a:off x="432435" y="1583690"/>
            <a:ext cx="6020435" cy="1080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rcRect l="12266" t="-24" r="25337" b="24"/>
          <a:stretch>
            <a:fillRect/>
          </a:stretch>
        </p:blipFill>
        <p:spPr>
          <a:xfrm>
            <a:off x="3168650" y="2782570"/>
            <a:ext cx="3295015" cy="2640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7345045" y="1526540"/>
            <a:ext cx="3240405" cy="4017645"/>
          </a:xfrm>
          <a:prstGeom prst="rect">
            <a:avLst/>
          </a:prstGeom>
          <a:solidFill>
            <a:schemeClr val="tx1">
              <a:lumMod val="50000"/>
              <a:alpha val="33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4"/>
          <p:cNvSpPr txBox="1"/>
          <p:nvPr>
            <p:custDataLst>
              <p:tags r:id="rId4"/>
            </p:custDataLst>
          </p:nvPr>
        </p:nvSpPr>
        <p:spPr>
          <a:xfrm>
            <a:off x="7345290" y="1655484"/>
            <a:ext cx="3230880" cy="38461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 dirty="0">
                <a:cs typeface="+mn-ea"/>
                <a:sym typeface="+mn-lt"/>
              </a:rPr>
              <a:t>· </a:t>
            </a:r>
            <a:r>
              <a:rPr lang="zh-CN" altLang="en-US" b="1" dirty="0">
                <a:cs typeface="+mn-ea"/>
                <a:sym typeface="+mn-lt"/>
              </a:rPr>
              <a:t>几何抽象构图：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蒙德里安的作品以几何抽象为主，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通过直线和直角（水平与垂直）的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组合，创造出简洁而有力的构图。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这种几何抽象表达方式突破了以往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复杂的绘画语言。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b="1" dirty="0">
                <a:cs typeface="+mn-ea"/>
                <a:sym typeface="+mn-lt"/>
              </a:rPr>
              <a:t>· </a:t>
            </a:r>
            <a:r>
              <a:rPr lang="zh-CN" altLang="en-US" b="1" dirty="0">
                <a:cs typeface="+mn-ea"/>
                <a:sym typeface="+mn-lt"/>
              </a:rPr>
              <a:t>基于色彩的表达：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作品采用三原色（红、黄、蓝）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和三个非色素（白、灰、黑），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构建纯粹的色彩世界。色彩的运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用不仅简单而明确，还在整体画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面中创造出均衡、和谐的效果。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sz="1600" dirty="0">
                <a:cs typeface="+mn-ea"/>
                <a:sym typeface="+mn-lt"/>
              </a:rPr>
              <a:t>……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99927"/>
            <a:ext cx="6480795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3570" y="662309"/>
            <a:ext cx="528221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i="1" spc="-300" dirty="0">
                <a:solidFill>
                  <a:schemeClr val="bg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4400" i="1" spc="-300" dirty="0">
              <a:solidFill>
                <a:schemeClr val="bg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3096071"/>
            <a:ext cx="6480796" cy="79208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155" y="3024063"/>
            <a:ext cx="371538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cs typeface="+mn-ea"/>
                <a:sym typeface="+mn-lt"/>
              </a:rPr>
              <a:t>PART </a:t>
            </a:r>
            <a:r>
              <a:rPr lang="en-US" altLang="zh-CN" sz="5400" dirty="0">
                <a:cs typeface="+mn-ea"/>
                <a:sym typeface="+mn-lt"/>
              </a:rPr>
              <a:t>TWO</a:t>
            </a:r>
            <a:endParaRPr lang="en-US" altLang="zh-CN" sz="54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529" y="324008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3D33B"/>
                </a:solidFill>
                <a:cs typeface="+mn-ea"/>
                <a:sym typeface="+mn-lt"/>
              </a:rPr>
              <a:t>自拟作品</a:t>
            </a:r>
            <a:endParaRPr lang="zh-CN" altLang="en-US" sz="28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2803" y="1799927"/>
            <a:ext cx="45719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dir="d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064934" y="2656895"/>
            <a:ext cx="864133" cy="799216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12443" y="5184303"/>
            <a:ext cx="30963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461962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000" spc="300" dirty="0">
                <a:cs typeface="+mn-ea"/>
                <a:sym typeface="+mn-lt"/>
              </a:rPr>
              <a:t>Self-made Work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自拟作品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46219" y="782523"/>
            <a:ext cx="2608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pc="300" dirty="0">
                <a:cs typeface="+mn-ea"/>
                <a:sym typeface="+mn-lt"/>
              </a:rPr>
              <a:t>Structure Design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408787" y="1468915"/>
            <a:ext cx="11032" cy="3312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flipV="1">
            <a:off x="864208" y="1725902"/>
            <a:ext cx="313608" cy="29004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flipV="1">
            <a:off x="864153" y="5488547"/>
            <a:ext cx="216042" cy="199812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732980" y="1509878"/>
            <a:ext cx="156804" cy="14502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1"/>
          <a:stretch>
            <a:fillRect/>
          </a:stretch>
        </p:blipFill>
        <p:spPr>
          <a:xfrm>
            <a:off x="2664460" y="1545590"/>
            <a:ext cx="3244850" cy="324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1311910" y="3455988"/>
            <a:ext cx="2000250" cy="207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675120" y="1074420"/>
            <a:ext cx="3893185" cy="5077460"/>
          </a:xfrm>
          <a:prstGeom prst="rect">
            <a:avLst/>
          </a:prstGeom>
          <a:solidFill>
            <a:schemeClr val="tx1">
              <a:lumMod val="50000"/>
              <a:alpha val="33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4"/>
          <p:cNvSpPr txBox="1"/>
          <p:nvPr>
            <p:custDataLst>
              <p:tags r:id="rId4"/>
            </p:custDataLst>
          </p:nvPr>
        </p:nvSpPr>
        <p:spPr>
          <a:xfrm>
            <a:off x="6676390" y="1166495"/>
            <a:ext cx="3882390" cy="481965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en-US" altLang="zh-CN" b="1" dirty="0">
                <a:cs typeface="+mn-ea"/>
                <a:sym typeface="+mn-lt"/>
              </a:rPr>
              <a:t>· </a:t>
            </a:r>
            <a:r>
              <a:rPr lang="zh-CN" altLang="en-US" b="1" dirty="0">
                <a:cs typeface="+mn-ea"/>
                <a:sym typeface="+mn-lt"/>
              </a:rPr>
              <a:t>灵感</a:t>
            </a:r>
            <a:r>
              <a:rPr lang="zh-CN" altLang="en-US" b="1" dirty="0">
                <a:cs typeface="+mn-ea"/>
                <a:sym typeface="+mn-lt"/>
              </a:rPr>
              <a:t>来源：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蒙德里安作品中有标志性的长方形、正方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形以及网格线，配色也十分经典，如红黄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蓝灰黑</a:t>
            </a:r>
            <a:r>
              <a:rPr lang="zh-CN" altLang="en-US" sz="1600" dirty="0">
                <a:cs typeface="+mn-ea"/>
                <a:sym typeface="+mn-lt"/>
              </a:rPr>
              <a:t>白。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b="1" dirty="0">
                <a:cs typeface="+mn-ea"/>
                <a:sym typeface="+mn-lt"/>
              </a:rPr>
              <a:t>· </a:t>
            </a:r>
            <a:r>
              <a:rPr lang="zh-CN" altLang="en-US" b="1" dirty="0">
                <a:cs typeface="+mn-ea"/>
                <a:sym typeface="+mn-lt"/>
              </a:rPr>
              <a:t>作品目标：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作品提炼采用蒙德里安经典的正方形和网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格线元素，并且在配色方案上选取蒙德里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安画作中出现的红黄蓝灰黑</a:t>
            </a:r>
            <a:r>
              <a:rPr lang="zh-CN" altLang="en-US" sz="1600" dirty="0">
                <a:cs typeface="+mn-ea"/>
                <a:sym typeface="+mn-lt"/>
              </a:rPr>
              <a:t>五色。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画布背景上闪烁着不断变换颜色的网格线，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并且每点击一下画布，就会出现一个</a:t>
            </a:r>
            <a:r>
              <a:rPr lang="zh-CN" altLang="en-US" sz="1600" dirty="0">
                <a:cs typeface="+mn-ea"/>
                <a:sym typeface="+mn-lt"/>
              </a:rPr>
              <a:t>正方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形，正方形之间以及与画布边缘之间会</a:t>
            </a:r>
            <a:r>
              <a:rPr lang="zh-CN" altLang="en-US" sz="1600" dirty="0">
                <a:cs typeface="+mn-ea"/>
                <a:sym typeface="+mn-lt"/>
              </a:rPr>
              <a:t>产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生</a:t>
            </a:r>
            <a:r>
              <a:rPr lang="zh-CN" altLang="en-US" sz="1600" dirty="0">
                <a:cs typeface="+mn-ea"/>
                <a:sym typeface="+mn-lt"/>
              </a:rPr>
              <a:t>碰撞，营造出节奏变换和频率震动。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b="1" dirty="0">
                <a:cs typeface="+mn-ea"/>
                <a:sym typeface="+mn-lt"/>
              </a:rPr>
              <a:t>· </a:t>
            </a:r>
            <a:r>
              <a:rPr lang="zh-CN" altLang="en-US" b="1" dirty="0">
                <a:cs typeface="+mn-ea"/>
                <a:sym typeface="+mn-lt"/>
              </a:rPr>
              <a:t>设计思路：</a:t>
            </a:r>
            <a:endParaRPr lang="zh-CN" altLang="en-US" b="1" dirty="0">
              <a:cs typeface="+mn-ea"/>
              <a:sym typeface="+mn-lt"/>
            </a:endParaRPr>
          </a:p>
          <a:p>
            <a:pPr algn="l"/>
            <a:r>
              <a:rPr lang="en-US" altLang="zh-CN" sz="1600" dirty="0">
                <a:cs typeface="+mn-ea"/>
                <a:sym typeface="+mn-lt"/>
              </a:rPr>
              <a:t>1. </a:t>
            </a:r>
            <a:r>
              <a:rPr lang="zh-CN" altLang="en-US" sz="1600" dirty="0">
                <a:cs typeface="+mn-ea"/>
                <a:sym typeface="+mn-lt"/>
              </a:rPr>
              <a:t>定义向量、画布、</a:t>
            </a:r>
            <a:r>
              <a:rPr lang="zh-CN" altLang="en-US" sz="1600" dirty="0">
                <a:cs typeface="+mn-ea"/>
                <a:sym typeface="+mn-lt"/>
              </a:rPr>
              <a:t>配色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sz="1600" dirty="0">
                <a:cs typeface="+mn-ea"/>
                <a:sym typeface="+mn-lt"/>
              </a:rPr>
              <a:t>2. </a:t>
            </a:r>
            <a:r>
              <a:rPr lang="zh-CN" altLang="en-US" sz="1600" dirty="0">
                <a:cs typeface="+mn-ea"/>
                <a:sym typeface="+mn-lt"/>
              </a:rPr>
              <a:t>更新正方形位置并绘制，检查碰撞并在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   </a:t>
            </a:r>
            <a:r>
              <a:rPr lang="zh-CN" altLang="en-US" sz="1600" dirty="0">
                <a:cs typeface="+mn-ea"/>
                <a:sym typeface="+mn-lt"/>
              </a:rPr>
              <a:t>碰撞之后交换速度</a:t>
            </a:r>
            <a:endParaRPr lang="zh-CN" altLang="en-US" sz="1600" dirty="0">
              <a:cs typeface="+mn-ea"/>
              <a:sym typeface="+mn-lt"/>
            </a:endParaRPr>
          </a:p>
          <a:p>
            <a:pPr algn="l"/>
            <a:r>
              <a:rPr lang="en-US" altLang="zh-CN" sz="1600" dirty="0">
                <a:cs typeface="+mn-ea"/>
                <a:sym typeface="+mn-lt"/>
              </a:rPr>
              <a:t>3. </a:t>
            </a:r>
            <a:r>
              <a:rPr lang="zh-CN" altLang="en-US" sz="1600" dirty="0">
                <a:cs typeface="+mn-ea"/>
                <a:sym typeface="+mn-lt"/>
              </a:rPr>
              <a:t>在背景上绘制蒙德里安</a:t>
            </a:r>
            <a:r>
              <a:rPr lang="zh-CN" altLang="en-US" sz="1600" dirty="0">
                <a:cs typeface="+mn-ea"/>
                <a:sym typeface="+mn-lt"/>
              </a:rPr>
              <a:t>网格线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99927"/>
            <a:ext cx="6480795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3570" y="662309"/>
            <a:ext cx="528221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400" i="1" spc="-300" dirty="0">
                <a:solidFill>
                  <a:schemeClr val="bg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4400" i="1" spc="-300" dirty="0">
              <a:solidFill>
                <a:schemeClr val="bg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3096071"/>
            <a:ext cx="6480796" cy="79208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155" y="3024063"/>
            <a:ext cx="41770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cs typeface="+mn-ea"/>
                <a:sym typeface="+mn-lt"/>
              </a:rPr>
              <a:t>PART </a:t>
            </a:r>
            <a:r>
              <a:rPr lang="en-US" altLang="zh-CN" sz="5400" dirty="0">
                <a:cs typeface="+mn-ea"/>
                <a:sym typeface="+mn-lt"/>
              </a:rPr>
              <a:t>THREE</a:t>
            </a:r>
            <a:endParaRPr lang="en-US" altLang="zh-CN" sz="54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7814" y="324008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28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2803" y="1799927"/>
            <a:ext cx="45719" cy="309634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dir="d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22" t="5481" r="979" b="23759"/>
          <a:stretch>
            <a:fillRect/>
          </a:stretch>
        </p:blipFill>
        <p:spPr>
          <a:xfrm>
            <a:off x="575945" y="1511935"/>
            <a:ext cx="9773285" cy="395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75" y="351057"/>
            <a:ext cx="1728267" cy="8684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1800275" y="355412"/>
            <a:ext cx="105916" cy="8684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3601" y="187285"/>
            <a:ext cx="1595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+mn-ea"/>
                <a:sym typeface="+mn-lt"/>
              </a:rPr>
              <a:t>CODE</a:t>
            </a:r>
            <a:endParaRPr lang="en-US" altLang="zh-CN" sz="4000" dirty="0"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676" y="678006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3D33B"/>
                </a:solidFill>
                <a:cs typeface="+mn-ea"/>
                <a:sym typeface="+mn-lt"/>
              </a:rPr>
              <a:t>代码实现</a:t>
            </a:r>
            <a:endParaRPr lang="zh-CN" altLang="en-US" sz="3600" dirty="0">
              <a:solidFill>
                <a:srgbClr val="F3D33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04131" y="5904383"/>
            <a:ext cx="4636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79" t="5481" r="979" b="23759"/>
          <a:stretch>
            <a:fillRect/>
          </a:stretch>
        </p:blipFill>
        <p:spPr>
          <a:xfrm>
            <a:off x="504190" y="1511300"/>
            <a:ext cx="9861550" cy="400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610*2850*719*71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9.xml><?xml version="1.0" encoding="utf-8"?>
<p:tagLst xmlns:p="http://schemas.openxmlformats.org/presentationml/2006/main">
  <p:tag name="commondata" val="eyJoZGlkIjoiNTg3OGJlNGIzOTA0YzJhODE3OTc0MmQyYjA4ZjIyMz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4dwfar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4dwfarj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WPS 演示</Application>
  <PresentationFormat>自定义</PresentationFormat>
  <Paragraphs>150</Paragraphs>
  <Slides>17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作品集</dc:title>
  <dc:creator>第一PPT</dc:creator>
  <cp:keywords>www.1ppt.com</cp:keywords>
  <dc:description>www.1ppt.com</dc:description>
  <cp:lastModifiedBy>许禾翌</cp:lastModifiedBy>
  <cp:revision>16</cp:revision>
  <dcterms:created xsi:type="dcterms:W3CDTF">2015-10-23T03:21:00Z</dcterms:created>
  <dcterms:modified xsi:type="dcterms:W3CDTF">2023-11-22T08:23:35Z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A63D00A4A57245B0B1E56CE6D22D018A_13</vt:lpwstr>
  </property>
</Properties>
</file>